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7"/>
  </p:handoutMasterIdLst>
  <p:sldIdLst>
    <p:sldId id="256" r:id="rId2"/>
    <p:sldId id="257" r:id="rId3"/>
    <p:sldId id="259" r:id="rId4"/>
    <p:sldId id="260" r:id="rId5"/>
    <p:sldId id="258" r:id="rId6"/>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9" d="100"/>
          <a:sy n="89" d="100"/>
        </p:scale>
        <p:origin x="-1032"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0D24DC8C-7E7A-4EBA-AF56-3A0967DBCA0F}" type="datetimeFigureOut">
              <a:rPr lang="en-US" smtClean="0"/>
              <a:t>12/17/2013</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C38CAA8E-9C3E-4D4C-921A-43E4CAF20DA8}" type="slidenum">
              <a:rPr lang="en-US" smtClean="0"/>
              <a:t>‹#›</a:t>
            </a:fld>
            <a:endParaRPr lang="en-US"/>
          </a:p>
        </p:txBody>
      </p:sp>
    </p:spTree>
    <p:extLst>
      <p:ext uri="{BB962C8B-B14F-4D97-AF65-F5344CB8AC3E}">
        <p14:creationId xmlns:p14="http://schemas.microsoft.com/office/powerpoint/2010/main" val="66467703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34BDECA-CB6A-4CFB-AEA3-4BCE7AD62257}" type="datetimeFigureOut">
              <a:rPr lang="en-US" smtClean="0"/>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11F158-63C6-4D6B-B462-D87D61BC3263}" type="slidenum">
              <a:rPr lang="en-US" smtClean="0"/>
              <a:t>‹#›</a:t>
            </a:fld>
            <a:endParaRPr lang="en-US"/>
          </a:p>
        </p:txBody>
      </p:sp>
    </p:spTree>
    <p:extLst>
      <p:ext uri="{BB962C8B-B14F-4D97-AF65-F5344CB8AC3E}">
        <p14:creationId xmlns:p14="http://schemas.microsoft.com/office/powerpoint/2010/main" val="107140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4BDECA-CB6A-4CFB-AEA3-4BCE7AD62257}" type="datetimeFigureOut">
              <a:rPr lang="en-US" smtClean="0"/>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11F158-63C6-4D6B-B462-D87D61BC3263}" type="slidenum">
              <a:rPr lang="en-US" smtClean="0"/>
              <a:t>‹#›</a:t>
            </a:fld>
            <a:endParaRPr lang="en-US"/>
          </a:p>
        </p:txBody>
      </p:sp>
    </p:spTree>
    <p:extLst>
      <p:ext uri="{BB962C8B-B14F-4D97-AF65-F5344CB8AC3E}">
        <p14:creationId xmlns:p14="http://schemas.microsoft.com/office/powerpoint/2010/main" val="23953419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4BDECA-CB6A-4CFB-AEA3-4BCE7AD62257}" type="datetimeFigureOut">
              <a:rPr lang="en-US" smtClean="0"/>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11F158-63C6-4D6B-B462-D87D61BC3263}" type="slidenum">
              <a:rPr lang="en-US" smtClean="0"/>
              <a:t>‹#›</a:t>
            </a:fld>
            <a:endParaRPr lang="en-US"/>
          </a:p>
        </p:txBody>
      </p:sp>
    </p:spTree>
    <p:extLst>
      <p:ext uri="{BB962C8B-B14F-4D97-AF65-F5344CB8AC3E}">
        <p14:creationId xmlns:p14="http://schemas.microsoft.com/office/powerpoint/2010/main" val="1400100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4BDECA-CB6A-4CFB-AEA3-4BCE7AD62257}" type="datetimeFigureOut">
              <a:rPr lang="en-US" smtClean="0"/>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11F158-63C6-4D6B-B462-D87D61BC3263}" type="slidenum">
              <a:rPr lang="en-US" smtClean="0"/>
              <a:t>‹#›</a:t>
            </a:fld>
            <a:endParaRPr lang="en-US"/>
          </a:p>
        </p:txBody>
      </p:sp>
    </p:spTree>
    <p:extLst>
      <p:ext uri="{BB962C8B-B14F-4D97-AF65-F5344CB8AC3E}">
        <p14:creationId xmlns:p14="http://schemas.microsoft.com/office/powerpoint/2010/main" val="5712311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4BDECA-CB6A-4CFB-AEA3-4BCE7AD62257}" type="datetimeFigureOut">
              <a:rPr lang="en-US" smtClean="0"/>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11F158-63C6-4D6B-B462-D87D61BC3263}" type="slidenum">
              <a:rPr lang="en-US" smtClean="0"/>
              <a:t>‹#›</a:t>
            </a:fld>
            <a:endParaRPr lang="en-US"/>
          </a:p>
        </p:txBody>
      </p:sp>
    </p:spTree>
    <p:extLst>
      <p:ext uri="{BB962C8B-B14F-4D97-AF65-F5344CB8AC3E}">
        <p14:creationId xmlns:p14="http://schemas.microsoft.com/office/powerpoint/2010/main" val="1249609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34BDECA-CB6A-4CFB-AEA3-4BCE7AD62257}" type="datetimeFigureOut">
              <a:rPr lang="en-US" smtClean="0"/>
              <a:t>12/17/2013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11F158-63C6-4D6B-B462-D87D61BC3263}" type="slidenum">
              <a:rPr lang="en-US" smtClean="0"/>
              <a:t>‹#›</a:t>
            </a:fld>
            <a:endParaRPr lang="en-US"/>
          </a:p>
        </p:txBody>
      </p:sp>
    </p:spTree>
    <p:extLst>
      <p:ext uri="{BB962C8B-B14F-4D97-AF65-F5344CB8AC3E}">
        <p14:creationId xmlns:p14="http://schemas.microsoft.com/office/powerpoint/2010/main" val="30850576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34BDECA-CB6A-4CFB-AEA3-4BCE7AD62257}" type="datetimeFigureOut">
              <a:rPr lang="en-US" smtClean="0"/>
              <a:t>12/17/2013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11F158-63C6-4D6B-B462-D87D61BC3263}" type="slidenum">
              <a:rPr lang="en-US" smtClean="0"/>
              <a:t>‹#›</a:t>
            </a:fld>
            <a:endParaRPr lang="en-US"/>
          </a:p>
        </p:txBody>
      </p:sp>
    </p:spTree>
    <p:extLst>
      <p:ext uri="{BB962C8B-B14F-4D97-AF65-F5344CB8AC3E}">
        <p14:creationId xmlns:p14="http://schemas.microsoft.com/office/powerpoint/2010/main" val="3177360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4BDECA-CB6A-4CFB-AEA3-4BCE7AD62257}" type="datetimeFigureOut">
              <a:rPr lang="en-US" smtClean="0"/>
              <a:t>12/17/2013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11F158-63C6-4D6B-B462-D87D61BC3263}" type="slidenum">
              <a:rPr lang="en-US" smtClean="0"/>
              <a:t>‹#›</a:t>
            </a:fld>
            <a:endParaRPr lang="en-US"/>
          </a:p>
        </p:txBody>
      </p:sp>
    </p:spTree>
    <p:extLst>
      <p:ext uri="{BB962C8B-B14F-4D97-AF65-F5344CB8AC3E}">
        <p14:creationId xmlns:p14="http://schemas.microsoft.com/office/powerpoint/2010/main" val="10098129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4BDECA-CB6A-4CFB-AEA3-4BCE7AD62257}" type="datetimeFigureOut">
              <a:rPr lang="en-US" smtClean="0"/>
              <a:t>12/17/2013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11F158-63C6-4D6B-B462-D87D61BC3263}" type="slidenum">
              <a:rPr lang="en-US" smtClean="0"/>
              <a:t>‹#›</a:t>
            </a:fld>
            <a:endParaRPr lang="en-US"/>
          </a:p>
        </p:txBody>
      </p:sp>
    </p:spTree>
    <p:extLst>
      <p:ext uri="{BB962C8B-B14F-4D97-AF65-F5344CB8AC3E}">
        <p14:creationId xmlns:p14="http://schemas.microsoft.com/office/powerpoint/2010/main" val="3644593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4BDECA-CB6A-4CFB-AEA3-4BCE7AD62257}" type="datetimeFigureOut">
              <a:rPr lang="en-US" smtClean="0"/>
              <a:t>12/17/2013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11F158-63C6-4D6B-B462-D87D61BC3263}" type="slidenum">
              <a:rPr lang="en-US" smtClean="0"/>
              <a:t>‹#›</a:t>
            </a:fld>
            <a:endParaRPr lang="en-US"/>
          </a:p>
        </p:txBody>
      </p:sp>
    </p:spTree>
    <p:extLst>
      <p:ext uri="{BB962C8B-B14F-4D97-AF65-F5344CB8AC3E}">
        <p14:creationId xmlns:p14="http://schemas.microsoft.com/office/powerpoint/2010/main" val="30645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4BDECA-CB6A-4CFB-AEA3-4BCE7AD62257}" type="datetimeFigureOut">
              <a:rPr lang="en-US" smtClean="0"/>
              <a:t>12/17/2013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11F158-63C6-4D6B-B462-D87D61BC3263}" type="slidenum">
              <a:rPr lang="en-US" smtClean="0"/>
              <a:t>‹#›</a:t>
            </a:fld>
            <a:endParaRPr lang="en-US"/>
          </a:p>
        </p:txBody>
      </p:sp>
    </p:spTree>
    <p:extLst>
      <p:ext uri="{BB962C8B-B14F-4D97-AF65-F5344CB8AC3E}">
        <p14:creationId xmlns:p14="http://schemas.microsoft.com/office/powerpoint/2010/main" val="2533558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4BDECA-CB6A-4CFB-AEA3-4BCE7AD62257}" type="datetimeFigureOut">
              <a:rPr lang="en-US" smtClean="0"/>
              <a:t>12/17/2013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11F158-63C6-4D6B-B462-D87D61BC3263}" type="slidenum">
              <a:rPr lang="en-US" smtClean="0"/>
              <a:t>‹#›</a:t>
            </a:fld>
            <a:endParaRPr lang="en-US"/>
          </a:p>
        </p:txBody>
      </p:sp>
    </p:spTree>
    <p:extLst>
      <p:ext uri="{BB962C8B-B14F-4D97-AF65-F5344CB8AC3E}">
        <p14:creationId xmlns:p14="http://schemas.microsoft.com/office/powerpoint/2010/main" val="34845600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2800" b="1" dirty="0" smtClean="0">
                <a:solidFill>
                  <a:schemeClr val="bg1"/>
                </a:solidFill>
                <a:latin typeface="Adobe Kaiti Std R" pitchFamily="18" charset="-128"/>
                <a:ea typeface="Adobe Kaiti Std R" pitchFamily="18" charset="-128"/>
              </a:rPr>
              <a:t>What are the post revolution norms or expectations of Iranian societal institutions such as schools religion, families and government, and how did they impact the citizens of Iran, the US and/or the rest of the world.   </a:t>
            </a:r>
            <a:endParaRPr lang="en-US" sz="2800" b="1" dirty="0">
              <a:solidFill>
                <a:schemeClr val="bg1"/>
              </a:solidFill>
              <a:latin typeface="Adobe Kaiti Std R" pitchFamily="18" charset="-128"/>
              <a:ea typeface="Adobe Kaiti Std R" pitchFamily="18" charset="-128"/>
            </a:endParaRPr>
          </a:p>
        </p:txBody>
      </p:sp>
      <p:sp>
        <p:nvSpPr>
          <p:cNvPr id="3" name="Subtitle 2"/>
          <p:cNvSpPr>
            <a:spLocks noGrp="1"/>
          </p:cNvSpPr>
          <p:nvPr>
            <p:ph type="subTitle" idx="1"/>
          </p:nvPr>
        </p:nvSpPr>
        <p:spPr/>
        <p:txBody>
          <a:bodyPr>
            <a:normAutofit/>
          </a:bodyPr>
          <a:lstStyle/>
          <a:p>
            <a:endParaRPr lang="en-US" b="1" dirty="0">
              <a:solidFill>
                <a:schemeClr val="accent6">
                  <a:lumMod val="60000"/>
                  <a:lumOff val="40000"/>
                </a:schemeClr>
              </a:solidFill>
            </a:endParaRPr>
          </a:p>
          <a:p>
            <a:r>
              <a:rPr lang="en-US" b="1" dirty="0" smtClean="0">
                <a:solidFill>
                  <a:schemeClr val="accent6">
                    <a:lumMod val="60000"/>
                    <a:lumOff val="40000"/>
                  </a:schemeClr>
                </a:solidFill>
                <a:latin typeface="Adobe Kaiti Std R" pitchFamily="18" charset="-128"/>
                <a:ea typeface="Adobe Kaiti Std R" pitchFamily="18" charset="-128"/>
              </a:rPr>
              <a:t>By: Marie Rogers</a:t>
            </a:r>
            <a:endParaRPr lang="en-US" b="1" dirty="0">
              <a:solidFill>
                <a:schemeClr val="accent6">
                  <a:lumMod val="60000"/>
                  <a:lumOff val="40000"/>
                </a:schemeClr>
              </a:solidFill>
              <a:latin typeface="Adobe Kaiti Std R" pitchFamily="18" charset="-128"/>
              <a:ea typeface="Adobe Kaiti Std R" pitchFamily="18" charset="-128"/>
            </a:endParaRPr>
          </a:p>
        </p:txBody>
      </p:sp>
    </p:spTree>
    <p:extLst>
      <p:ext uri="{BB962C8B-B14F-4D97-AF65-F5344CB8AC3E}">
        <p14:creationId xmlns:p14="http://schemas.microsoft.com/office/powerpoint/2010/main" val="2279476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latin typeface="Waker" panose="02000400000000000000" pitchFamily="2" charset="0"/>
                <a:cs typeface="Estrangelo Edessa" panose="03080600000000000000" pitchFamily="66"/>
              </a:rPr>
              <a:t>Schools and Family </a:t>
            </a:r>
            <a:endParaRPr lang="en-US" dirty="0">
              <a:solidFill>
                <a:schemeClr val="bg1"/>
              </a:solidFill>
              <a:latin typeface="Waker" panose="02000400000000000000" pitchFamily="2" charset="0"/>
              <a:cs typeface="Estrangelo Edessa" panose="03080600000000000000" pitchFamily="66"/>
            </a:endParaRPr>
          </a:p>
        </p:txBody>
      </p:sp>
      <p:sp>
        <p:nvSpPr>
          <p:cNvPr id="3" name="Content Placeholder 2"/>
          <p:cNvSpPr>
            <a:spLocks noGrp="1"/>
          </p:cNvSpPr>
          <p:nvPr>
            <p:ph idx="1"/>
          </p:nvPr>
        </p:nvSpPr>
        <p:spPr/>
        <p:txBody>
          <a:bodyPr>
            <a:normAutofit/>
          </a:bodyPr>
          <a:lstStyle/>
          <a:p>
            <a:pPr marL="0" indent="0">
              <a:buNone/>
            </a:pPr>
            <a:r>
              <a:rPr lang="en-US" sz="2000" dirty="0" smtClean="0">
                <a:latin typeface="Agency FB" panose="020B0503020202020204" pitchFamily="34" charset="0"/>
                <a:cs typeface="Estrangelo Edessa" panose="03080600000000000000" pitchFamily="66"/>
              </a:rPr>
              <a:t>Education is now mandatory fro children ages 6-11, and there is higher education.  There is a primary school evaluation at the end of 5</a:t>
            </a:r>
            <a:r>
              <a:rPr lang="en-US" sz="2000" baseline="30000" dirty="0" smtClean="0">
                <a:latin typeface="Agency FB" panose="020B0503020202020204" pitchFamily="34" charset="0"/>
                <a:cs typeface="Estrangelo Edessa" panose="03080600000000000000" pitchFamily="66"/>
              </a:rPr>
              <a:t>th</a:t>
            </a:r>
            <a:r>
              <a:rPr lang="en-US" sz="2000" dirty="0" smtClean="0">
                <a:latin typeface="Agency FB" panose="020B0503020202020204" pitchFamily="34" charset="0"/>
                <a:cs typeface="Estrangelo Edessa" panose="03080600000000000000" pitchFamily="66"/>
              </a:rPr>
              <a:t> grade.   After passing the 5th grade test, students must attend 6-8</a:t>
            </a:r>
            <a:r>
              <a:rPr lang="en-US" sz="2000" baseline="30000" dirty="0" smtClean="0">
                <a:latin typeface="Agency FB" panose="020B0503020202020204" pitchFamily="34" charset="0"/>
                <a:cs typeface="Estrangelo Edessa" panose="03080600000000000000" pitchFamily="66"/>
              </a:rPr>
              <a:t>th</a:t>
            </a:r>
            <a:r>
              <a:rPr lang="en-US" sz="2000" dirty="0" smtClean="0">
                <a:latin typeface="Agency FB" panose="020B0503020202020204" pitchFamily="34" charset="0"/>
                <a:cs typeface="Estrangelo Edessa" panose="03080600000000000000" pitchFamily="66"/>
              </a:rPr>
              <a:t> grade.  After passing the regional exam they can continue on to more academics or  Vocational  studies.  They train students about working and agriculture.  </a:t>
            </a:r>
          </a:p>
          <a:p>
            <a:pPr marL="0" indent="0">
              <a:buNone/>
            </a:pPr>
            <a:endParaRPr lang="en-US" sz="2000" dirty="0">
              <a:latin typeface="Agency FB" panose="020B0503020202020204" pitchFamily="34" charset="0"/>
              <a:cs typeface="Estrangelo Edessa" panose="03080600000000000000" pitchFamily="66"/>
            </a:endParaRPr>
          </a:p>
          <a:p>
            <a:pPr marL="0" indent="0">
              <a:buNone/>
            </a:pPr>
            <a:r>
              <a:rPr lang="en-US" sz="2000" dirty="0" smtClean="0">
                <a:latin typeface="Agency FB" panose="020B0503020202020204" pitchFamily="34" charset="0"/>
                <a:cs typeface="Estrangelo Edessa" panose="03080600000000000000" pitchFamily="66"/>
              </a:rPr>
              <a:t>In the family life, men hold most of the power.  Women's social status is defined by their family life.  How many children they have, their husband, weather they are divorced or not.  This all greatly impacted to people’s lives.  </a:t>
            </a:r>
            <a:endParaRPr lang="en-US" sz="2000" dirty="0">
              <a:latin typeface="Agency FB" panose="020B0503020202020204" pitchFamily="34" charset="0"/>
              <a:cs typeface="Estrangelo Edessa" panose="03080600000000000000" pitchFamily="66"/>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7242" y="4510144"/>
            <a:ext cx="2844800"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689022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Religion</a:t>
            </a:r>
            <a:endParaRPr lang="en-US" dirty="0"/>
          </a:p>
        </p:txBody>
      </p:sp>
      <p:sp>
        <p:nvSpPr>
          <p:cNvPr id="3" name="Content Placeholder 2"/>
          <p:cNvSpPr>
            <a:spLocks noGrp="1"/>
          </p:cNvSpPr>
          <p:nvPr>
            <p:ph idx="1"/>
          </p:nvPr>
        </p:nvSpPr>
        <p:spPr>
          <a:xfrm>
            <a:off x="457200" y="1524000"/>
            <a:ext cx="8229600" cy="4525963"/>
          </a:xfrm>
        </p:spPr>
        <p:txBody>
          <a:bodyPr/>
          <a:lstStyle/>
          <a:p>
            <a:pPr marL="0" indent="0">
              <a:buNone/>
            </a:pPr>
            <a:r>
              <a:rPr lang="en-US" dirty="0" smtClean="0">
                <a:solidFill>
                  <a:schemeClr val="bg1"/>
                </a:solidFill>
                <a:latin typeface="Biondi" panose="02000505030000020004" pitchFamily="2" charset="0"/>
              </a:rPr>
              <a:t>90% of Iranians are Shi'a Muslim and 9% Sunni Muslim.  As you can see, 99% of Iranians are Muslim.  They believe in 1500 days of judgment.  </a:t>
            </a:r>
            <a:endParaRPr lang="en-US" dirty="0">
              <a:solidFill>
                <a:schemeClr val="bg1"/>
              </a:solidFill>
              <a:latin typeface="Biondi" panose="02000505030000020004" pitchFamily="2"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3581400"/>
            <a:ext cx="5006880" cy="30667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320474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latin typeface="Amienne" panose="04000508060000020003" pitchFamily="82" charset="0"/>
              </a:rPr>
              <a:t>Government</a:t>
            </a:r>
            <a:r>
              <a:rPr lang="en-US" dirty="0" smtClean="0"/>
              <a:t> </a:t>
            </a:r>
            <a:endParaRPr lang="en-US" dirty="0"/>
          </a:p>
        </p:txBody>
      </p:sp>
      <p:sp>
        <p:nvSpPr>
          <p:cNvPr id="3" name="Content Placeholder 2"/>
          <p:cNvSpPr>
            <a:spLocks noGrp="1"/>
          </p:cNvSpPr>
          <p:nvPr>
            <p:ph idx="1"/>
          </p:nvPr>
        </p:nvSpPr>
        <p:spPr/>
        <p:txBody>
          <a:bodyPr/>
          <a:lstStyle/>
          <a:p>
            <a:r>
              <a:rPr lang="en-US" dirty="0">
                <a:solidFill>
                  <a:schemeClr val="bg1"/>
                </a:solidFill>
                <a:latin typeface="Amienne" panose="04000508060000020003" pitchFamily="82" charset="0"/>
              </a:rPr>
              <a:t>Interim Government of Iran </a:t>
            </a:r>
            <a:r>
              <a:rPr lang="en-US" dirty="0" smtClean="0">
                <a:solidFill>
                  <a:schemeClr val="bg1"/>
                </a:solidFill>
                <a:latin typeface="Amienne" panose="04000508060000020003" pitchFamily="82" charset="0"/>
              </a:rPr>
              <a:t>was the government after the Iranian Revolution.    They are governed by a prime minister.   A constitution was soon released after the revolution.  </a:t>
            </a:r>
            <a:endParaRPr lang="en-US" dirty="0">
              <a:solidFill>
                <a:schemeClr val="bg1"/>
              </a:solidFill>
              <a:latin typeface="Amienne" panose="04000508060000020003" pitchFamily="82"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4267200"/>
            <a:ext cx="2564423" cy="190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81948" y="3746350"/>
            <a:ext cx="3637118" cy="2827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648552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663300"/>
                </a:solidFill>
                <a:latin typeface="Algerian" panose="04020705040A02060702" pitchFamily="82" charset="0"/>
              </a:rPr>
              <a:t>Work cited </a:t>
            </a:r>
            <a:endParaRPr lang="en-US" b="1" dirty="0">
              <a:solidFill>
                <a:srgbClr val="663300"/>
              </a:solidFill>
              <a:latin typeface="Algerian" panose="04020705040A02060702" pitchFamily="82" charset="0"/>
            </a:endParaRPr>
          </a:p>
        </p:txBody>
      </p:sp>
      <p:sp>
        <p:nvSpPr>
          <p:cNvPr id="3" name="Content Placeholder 2"/>
          <p:cNvSpPr>
            <a:spLocks noGrp="1"/>
          </p:cNvSpPr>
          <p:nvPr>
            <p:ph idx="1"/>
          </p:nvPr>
        </p:nvSpPr>
        <p:spPr/>
        <p:txBody>
          <a:bodyPr>
            <a:normAutofit lnSpcReduction="10000"/>
          </a:bodyPr>
          <a:lstStyle/>
          <a:p>
            <a:pPr marL="0" indent="0">
              <a:buNone/>
            </a:pPr>
            <a:r>
              <a:rPr lang="en-US" sz="2800" b="1" dirty="0">
                <a:solidFill>
                  <a:srgbClr val="663300"/>
                </a:solidFill>
              </a:rPr>
              <a:t>"Iran Chamber Society: Iranian Society: Women in Pre-revolutionary, Revolutionary and Post-revolutionary Iran [Chapter Three]." Iran Chamber Society: Iranian Society: Women in Pre-revolutionary, Revolutionary and Post-revolutionary Iran [Chapter Three]. </a:t>
            </a:r>
            <a:r>
              <a:rPr lang="en-US" sz="2800" b="1" dirty="0" err="1">
                <a:solidFill>
                  <a:srgbClr val="663300"/>
                </a:solidFill>
              </a:rPr>
              <a:t>N.p</a:t>
            </a:r>
            <a:r>
              <a:rPr lang="en-US" sz="2800" b="1" dirty="0">
                <a:solidFill>
                  <a:srgbClr val="663300"/>
                </a:solidFill>
              </a:rPr>
              <a:t>., </a:t>
            </a:r>
            <a:r>
              <a:rPr lang="en-US" sz="2800" b="1" dirty="0" err="1">
                <a:solidFill>
                  <a:srgbClr val="663300"/>
                </a:solidFill>
              </a:rPr>
              <a:t>n.d.</a:t>
            </a:r>
            <a:r>
              <a:rPr lang="en-US" sz="2800" b="1" dirty="0">
                <a:solidFill>
                  <a:srgbClr val="663300"/>
                </a:solidFill>
              </a:rPr>
              <a:t> Web. 13 Dec. 2013</a:t>
            </a:r>
          </a:p>
          <a:p>
            <a:pPr marL="0" indent="0">
              <a:buNone/>
            </a:pPr>
            <a:r>
              <a:rPr lang="en-US" sz="2800" b="1" dirty="0">
                <a:solidFill>
                  <a:srgbClr val="663300"/>
                </a:solidFill>
              </a:rPr>
              <a:t>"Iranian Society: Post - Revolution Norms." Prezi.com. </a:t>
            </a:r>
            <a:r>
              <a:rPr lang="en-US" sz="2800" b="1" dirty="0" err="1">
                <a:solidFill>
                  <a:srgbClr val="663300"/>
                </a:solidFill>
              </a:rPr>
              <a:t>N.p</a:t>
            </a:r>
            <a:r>
              <a:rPr lang="en-US" sz="2800" b="1" dirty="0">
                <a:solidFill>
                  <a:srgbClr val="663300"/>
                </a:solidFill>
              </a:rPr>
              <a:t>., </a:t>
            </a:r>
            <a:r>
              <a:rPr lang="en-US" sz="2800" b="1" dirty="0" err="1">
                <a:solidFill>
                  <a:srgbClr val="663300"/>
                </a:solidFill>
              </a:rPr>
              <a:t>n.d.</a:t>
            </a:r>
            <a:r>
              <a:rPr lang="en-US" sz="2800" b="1" dirty="0">
                <a:solidFill>
                  <a:srgbClr val="663300"/>
                </a:solidFill>
              </a:rPr>
              <a:t> Web. 13 Dec. 2013</a:t>
            </a:r>
          </a:p>
          <a:p>
            <a:pPr marL="0" indent="0">
              <a:buNone/>
            </a:pPr>
            <a:r>
              <a:rPr lang="en-US" sz="2800" b="1" dirty="0" smtClean="0">
                <a:solidFill>
                  <a:srgbClr val="663300"/>
                </a:solidFill>
              </a:rPr>
              <a:t>"Iran Post Revolution Norms." Prezi.com. </a:t>
            </a:r>
            <a:r>
              <a:rPr lang="en-US" sz="2800" b="1" dirty="0" err="1" smtClean="0">
                <a:solidFill>
                  <a:srgbClr val="663300"/>
                </a:solidFill>
              </a:rPr>
              <a:t>N.p</a:t>
            </a:r>
            <a:r>
              <a:rPr lang="en-US" sz="2800" b="1" dirty="0" smtClean="0">
                <a:solidFill>
                  <a:srgbClr val="663300"/>
                </a:solidFill>
              </a:rPr>
              <a:t>., </a:t>
            </a:r>
            <a:r>
              <a:rPr lang="en-US" sz="2800" b="1" dirty="0" err="1" smtClean="0">
                <a:solidFill>
                  <a:srgbClr val="663300"/>
                </a:solidFill>
              </a:rPr>
              <a:t>n.d.</a:t>
            </a:r>
            <a:r>
              <a:rPr lang="en-US" sz="2800" b="1" dirty="0" smtClean="0">
                <a:solidFill>
                  <a:srgbClr val="663300"/>
                </a:solidFill>
              </a:rPr>
              <a:t> Web. 13 Dec. 2013</a:t>
            </a:r>
          </a:p>
          <a:p>
            <a:pPr marL="0" indent="0">
              <a:buNone/>
            </a:pPr>
            <a:endParaRPr lang="en-US" sz="1600" dirty="0" smtClean="0"/>
          </a:p>
          <a:p>
            <a:pPr marL="0" indent="0">
              <a:buNone/>
            </a:pPr>
            <a:endParaRPr lang="en-US" sz="1600" dirty="0" smtClean="0"/>
          </a:p>
        </p:txBody>
      </p:sp>
    </p:spTree>
    <p:extLst>
      <p:ext uri="{BB962C8B-B14F-4D97-AF65-F5344CB8AC3E}">
        <p14:creationId xmlns:p14="http://schemas.microsoft.com/office/powerpoint/2010/main" val="34983094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TotalTime>
  <Words>312</Words>
  <Application>Microsoft Office PowerPoint</Application>
  <PresentationFormat>On-screen Show (4:3)</PresentationFormat>
  <Paragraphs>15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What are the post revolution norms or expectations of Iranian societal institutions such as schools religion, families and government, and how did they impact the citizens of Iran, the US and/or the rest of the world.   </vt:lpstr>
      <vt:lpstr>Schools and Family </vt:lpstr>
      <vt:lpstr>Religion</vt:lpstr>
      <vt:lpstr>Government </vt:lpstr>
      <vt:lpstr>Work cited </vt:lpstr>
    </vt:vector>
  </TitlesOfParts>
  <Company>Wake County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are the post revolution norms or expectations of Iranian societal institutions such as schools religion, families and government, and how did they impact the citizens of Iran, the US and/or the rest of the world.   </dc:title>
  <dc:creator>9276344</dc:creator>
  <cp:lastModifiedBy>dkramer</cp:lastModifiedBy>
  <cp:revision>7</cp:revision>
  <cp:lastPrinted>2013-12-17T16:44:56Z</cp:lastPrinted>
  <dcterms:created xsi:type="dcterms:W3CDTF">2013-12-13T17:11:48Z</dcterms:created>
  <dcterms:modified xsi:type="dcterms:W3CDTF">2013-12-17T17:13:15Z</dcterms:modified>
</cp:coreProperties>
</file>